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Fira Mono Medium"/>
      <p:regular r:id="rId16"/>
    </p:embeddedFont>
    <p:embeddedFont>
      <p:font typeface="Fira Mono Medium"/>
      <p:regular r:id="rId17"/>
    </p:embeddedFont>
    <p:embeddedFont>
      <p:font typeface="Fira Sans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  <p:embeddedFont>
      <p:font typeface="Fira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3-1.png>
</file>

<file path=ppt/media/image-5-1.png>
</file>

<file path=ppt/media/image-5-2.png>
</file>

<file path=ppt/media/image-5-3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44742"/>
            <a:ext cx="57832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¿DondeEstaLaMano?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793683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Proyecto Semestral – Duoc UC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26779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8858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Integrantes: Matías Duran, Kevin Muñoz, Ignacio Prado y Paulo Troncoso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50390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Profesor:  Antonio Gallardo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1219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Sección: 710V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70829"/>
            <a:ext cx="74841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El Problema a Resolver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33236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0F0F10"/>
          </a:solidFill>
          <a:ln w="30480">
            <a:solidFill>
              <a:srgbClr val="474748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033236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FF6BD8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290530"/>
            <a:ext cx="44206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Hogares con bajos ingresos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780949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Pueden gastar hasta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44444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20% más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en productos básicos.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033236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0F0F10"/>
          </a:solidFill>
          <a:ln w="30480">
            <a:solidFill>
              <a:srgbClr val="474748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3033236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FF6BD8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3290530"/>
            <a:ext cx="49307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Falta de herramientas locales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780949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 existen herramientas locales para comparar precios en tiempo real.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990862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0F0F10"/>
          </a:solidFill>
          <a:ln w="30480">
            <a:solidFill>
              <a:srgbClr val="47474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990862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F6BD8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5248156"/>
            <a:ext cx="37405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Falta de transparencia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5738574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Negocios aplican sobreprecios.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990862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0F0F10"/>
          </a:solidFill>
          <a:ln w="30480">
            <a:solidFill>
              <a:srgbClr val="474748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990862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F6BD8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5248156"/>
            <a:ext cx="35705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Afecta a la comunidad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5738574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Esto afecta a familias, estudiantes y adultos mayores.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9940" y="772835"/>
            <a:ext cx="7736919" cy="1256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Visión del Producto (Elevator Pitch)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6491407" y="2632115"/>
            <a:ext cx="7435453" cy="4523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"Nuestro producto es una aplicación web y móvil gratuita, confiable y transparente, que permite comparar precios de productos básicos, optimizar el tiempo de compra y ayudar a los usuarios a ahorrar dinero de manera simple y accesible."</a:t>
            </a:r>
            <a:endParaRPr lang="en-US" sz="3150" dirty="0"/>
          </a:p>
        </p:txBody>
      </p:sp>
      <p:sp>
        <p:nvSpPr>
          <p:cNvPr id="5" name="Shape 2"/>
          <p:cNvSpPr/>
          <p:nvPr/>
        </p:nvSpPr>
        <p:spPr>
          <a:xfrm>
            <a:off x="6189940" y="2330648"/>
            <a:ext cx="22860" cy="5125998"/>
          </a:xfrm>
          <a:prstGeom prst="rect">
            <a:avLst/>
          </a:prstGeom>
          <a:solidFill>
            <a:srgbClr val="FF6BD8"/>
          </a:solidFill>
          <a:ln/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20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Objetivos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57832"/>
            <a:ext cx="39106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Mejorar calidad de vida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23897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Ahorro mensual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811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Compras más eficientes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233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Optimizar el tiempo de compra.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657832"/>
            <a:ext cx="3230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Aumentar beneficios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23897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Transparencia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6811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Accesibilidad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1233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Confianza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905732"/>
            <a:ext cx="35705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Funcionalidades clave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93790" y="56002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Comparador en tiempo real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0424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Listas inteligentes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4846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Rutas a locales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801" y="834628"/>
            <a:ext cx="4934903" cy="616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Usuarios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0801" y="1846183"/>
            <a:ext cx="493395" cy="4933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430893" y="1963341"/>
            <a:ext cx="3511629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Estudiantes y jóvenes independientes: Lucas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430893" y="2698433"/>
            <a:ext cx="3511629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Perfil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1430893" y="3132534"/>
            <a:ext cx="3511629" cy="947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20 años, estudiante universitario y Depende económicamente de becas y sus padres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430893" y="4198144"/>
            <a:ext cx="3511629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Necesidad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430893" y="4632246"/>
            <a:ext cx="3511629" cy="947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Uso intensivo de dispositivos móviles o apps y prefieren soluciones rápidas y digitales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430893" y="5697855"/>
            <a:ext cx="3511629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Comportamiento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1430893" y="6131957"/>
            <a:ext cx="3511629" cy="12630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Herramientas digitales para organización y aprendizaje y  buscas beneficios que reduzcan costos (descuentos, becas, bonos)</a:t>
            </a:r>
            <a:endParaRPr lang="en-US" sz="15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220" y="1846183"/>
            <a:ext cx="493395" cy="49339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929313" y="1963341"/>
            <a:ext cx="3511748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Familias con presupuesto ajustado: Carolina</a:t>
            </a:r>
            <a:endParaRPr lang="en-US" sz="1900" dirty="0"/>
          </a:p>
        </p:txBody>
      </p:sp>
      <p:sp>
        <p:nvSpPr>
          <p:cNvPr id="13" name="Text 9"/>
          <p:cNvSpPr/>
          <p:nvPr/>
        </p:nvSpPr>
        <p:spPr>
          <a:xfrm>
            <a:off x="5929313" y="3006804"/>
            <a:ext cx="351174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Perfil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5929313" y="3440906"/>
            <a:ext cx="3511748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38 años, madre de 3 hijos y vive en un hogar de bajos ingresos.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5929313" y="4190762"/>
            <a:ext cx="351174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Necesidad</a:t>
            </a:r>
            <a:endParaRPr lang="en-US" sz="1550" dirty="0"/>
          </a:p>
        </p:txBody>
      </p:sp>
      <p:sp>
        <p:nvSpPr>
          <p:cNvPr id="16" name="Text 12"/>
          <p:cNvSpPr/>
          <p:nvPr/>
        </p:nvSpPr>
        <p:spPr>
          <a:xfrm>
            <a:off x="5929313" y="4624864"/>
            <a:ext cx="3511748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Priorizan el ahorro y el bajo costo y planifican sus gastos con cuidado</a:t>
            </a:r>
            <a:endParaRPr lang="en-US" sz="1550" dirty="0"/>
          </a:p>
        </p:txBody>
      </p:sp>
      <p:sp>
        <p:nvSpPr>
          <p:cNvPr id="17" name="Text 13"/>
          <p:cNvSpPr/>
          <p:nvPr/>
        </p:nvSpPr>
        <p:spPr>
          <a:xfrm>
            <a:off x="5929313" y="5374719"/>
            <a:ext cx="351174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Comportamiento</a:t>
            </a:r>
            <a:endParaRPr lang="en-US" sz="1550" dirty="0"/>
          </a:p>
        </p:txBody>
      </p:sp>
      <p:sp>
        <p:nvSpPr>
          <p:cNvPr id="18" name="Text 14"/>
          <p:cNvSpPr/>
          <p:nvPr/>
        </p:nvSpPr>
        <p:spPr>
          <a:xfrm>
            <a:off x="5929313" y="5808821"/>
            <a:ext cx="3511748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Servicios básicos de calidad a bajo costo y </a:t>
            </a:r>
            <a:endParaRPr lang="en-US" sz="1550" dirty="0"/>
          </a:p>
        </p:txBody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7758" y="1846183"/>
            <a:ext cx="493395" cy="493395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10427851" y="1963341"/>
            <a:ext cx="3511748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Adultos Mayores: Don Luis</a:t>
            </a:r>
            <a:endParaRPr lang="en-US" sz="1900" dirty="0"/>
          </a:p>
        </p:txBody>
      </p:sp>
      <p:sp>
        <p:nvSpPr>
          <p:cNvPr id="21" name="Text 16"/>
          <p:cNvSpPr/>
          <p:nvPr/>
        </p:nvSpPr>
        <p:spPr>
          <a:xfrm>
            <a:off x="10427851" y="2698433"/>
            <a:ext cx="351174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Perfil</a:t>
            </a:r>
            <a:endParaRPr lang="en-US" sz="1550" dirty="0"/>
          </a:p>
        </p:txBody>
      </p:sp>
      <p:sp>
        <p:nvSpPr>
          <p:cNvPr id="22" name="Text 17"/>
          <p:cNvSpPr/>
          <p:nvPr/>
        </p:nvSpPr>
        <p:spPr>
          <a:xfrm>
            <a:off x="10427851" y="3132534"/>
            <a:ext cx="3511748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72 años, casado, pensionado, nivel bajo de manejo tecnológico.</a:t>
            </a:r>
            <a:endParaRPr lang="en-US" sz="1550" dirty="0"/>
          </a:p>
        </p:txBody>
      </p:sp>
      <p:sp>
        <p:nvSpPr>
          <p:cNvPr id="23" name="Text 18"/>
          <p:cNvSpPr/>
          <p:nvPr/>
        </p:nvSpPr>
        <p:spPr>
          <a:xfrm>
            <a:off x="10427851" y="3882390"/>
            <a:ext cx="351174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Necesidad</a:t>
            </a:r>
            <a:endParaRPr lang="en-US" sz="1550" dirty="0"/>
          </a:p>
        </p:txBody>
      </p:sp>
      <p:sp>
        <p:nvSpPr>
          <p:cNvPr id="24" name="Text 19"/>
          <p:cNvSpPr/>
          <p:nvPr/>
        </p:nvSpPr>
        <p:spPr>
          <a:xfrm>
            <a:off x="10427851" y="4316492"/>
            <a:ext cx="3511748" cy="947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Prefieren servicios simples y fáciles de usar y realizan compras en lugares de confianza</a:t>
            </a:r>
            <a:endParaRPr lang="en-US" sz="1550" dirty="0"/>
          </a:p>
        </p:txBody>
      </p:sp>
      <p:sp>
        <p:nvSpPr>
          <p:cNvPr id="25" name="Text 20"/>
          <p:cNvSpPr/>
          <p:nvPr/>
        </p:nvSpPr>
        <p:spPr>
          <a:xfrm>
            <a:off x="10427851" y="5382101"/>
            <a:ext cx="351174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Comportamiento</a:t>
            </a:r>
            <a:endParaRPr lang="en-US" sz="1550" dirty="0"/>
          </a:p>
        </p:txBody>
      </p:sp>
      <p:sp>
        <p:nvSpPr>
          <p:cNvPr id="26" name="Text 21"/>
          <p:cNvSpPr/>
          <p:nvPr/>
        </p:nvSpPr>
        <p:spPr>
          <a:xfrm>
            <a:off x="10427851" y="5816203"/>
            <a:ext cx="3511748" cy="947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Servicios accesibles económicamente y Seguridad en sus actividades cotidianas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5665" y="664012"/>
            <a:ext cx="3969187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Canvas MVP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5665" y="1556980"/>
            <a:ext cx="198453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Propuesta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555665" y="1963698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Facilitar comparación de precios y gestión de listas.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55665" y="2376488"/>
            <a:ext cx="226135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Funcionalidades MVP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555665" y="2783205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Registro básico de usuario.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55665" y="3092768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Historial de compras.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55665" y="3402330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Modo accesible.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7516416" y="1556980"/>
            <a:ext cx="428589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Costo y Cronograma</a:t>
            </a:r>
            <a:endParaRPr lang="en-US" sz="3100" dirty="0"/>
          </a:p>
        </p:txBody>
      </p:sp>
      <p:sp>
        <p:nvSpPr>
          <p:cNvPr id="10" name="Text 8"/>
          <p:cNvSpPr/>
          <p:nvPr/>
        </p:nvSpPr>
        <p:spPr>
          <a:xfrm>
            <a:off x="7516416" y="2211824"/>
            <a:ext cx="198453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Costo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16416" y="2618542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CC97B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$2.5M – $3M CLP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7516416" y="3031331"/>
            <a:ext cx="198453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Cronograma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16416" y="3438049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6–8 semanas / lanzamiento en 2 meses.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555665" y="4172307"/>
            <a:ext cx="273736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Seguimiento de personas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555665" y="4579025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Estudiantes y jóvenes que buscan optimizar sus gastos.</a:t>
            </a:r>
            <a:endParaRPr lang="en-US" sz="1250" dirty="0"/>
          </a:p>
        </p:txBody>
      </p:sp>
      <p:sp>
        <p:nvSpPr>
          <p:cNvPr id="16" name="Text 14"/>
          <p:cNvSpPr/>
          <p:nvPr/>
        </p:nvSpPr>
        <p:spPr>
          <a:xfrm>
            <a:off x="555665" y="4888587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Adultos mayores que requieren accesibilidad para usar la aplicación.</a:t>
            </a:r>
            <a:endParaRPr lang="en-US" sz="1250" dirty="0"/>
          </a:p>
        </p:txBody>
      </p:sp>
      <p:sp>
        <p:nvSpPr>
          <p:cNvPr id="17" name="Text 15"/>
          <p:cNvSpPr/>
          <p:nvPr/>
        </p:nvSpPr>
        <p:spPr>
          <a:xfrm>
            <a:off x="555665" y="5198150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Familias con presupuesto ajustado.</a:t>
            </a:r>
            <a:endParaRPr lang="en-US" sz="1250" dirty="0"/>
          </a:p>
        </p:txBody>
      </p:sp>
      <p:sp>
        <p:nvSpPr>
          <p:cNvPr id="18" name="Text 16"/>
          <p:cNvSpPr/>
          <p:nvPr/>
        </p:nvSpPr>
        <p:spPr>
          <a:xfrm>
            <a:off x="555665" y="5610939"/>
            <a:ext cx="198453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Viaje de usuario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555665" y="6017657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Descarga la app</a:t>
            </a:r>
            <a:endParaRPr lang="en-US" sz="1250" dirty="0"/>
          </a:p>
        </p:txBody>
      </p:sp>
      <p:sp>
        <p:nvSpPr>
          <p:cNvPr id="20" name="Text 18"/>
          <p:cNvSpPr/>
          <p:nvPr/>
        </p:nvSpPr>
        <p:spPr>
          <a:xfrm>
            <a:off x="555665" y="6327219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Registro</a:t>
            </a:r>
            <a:endParaRPr lang="en-US" sz="1250" dirty="0"/>
          </a:p>
        </p:txBody>
      </p:sp>
      <p:sp>
        <p:nvSpPr>
          <p:cNvPr id="21" name="Text 19"/>
          <p:cNvSpPr/>
          <p:nvPr/>
        </p:nvSpPr>
        <p:spPr>
          <a:xfrm>
            <a:off x="555665" y="6636782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Visualiza precios</a:t>
            </a:r>
            <a:endParaRPr lang="en-US" sz="1250" dirty="0"/>
          </a:p>
        </p:txBody>
      </p:sp>
      <p:sp>
        <p:nvSpPr>
          <p:cNvPr id="22" name="Text 20"/>
          <p:cNvSpPr/>
          <p:nvPr/>
        </p:nvSpPr>
        <p:spPr>
          <a:xfrm>
            <a:off x="555665" y="6946344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 lista</a:t>
            </a:r>
            <a:endParaRPr lang="en-US" sz="1250" dirty="0"/>
          </a:p>
        </p:txBody>
      </p:sp>
      <p:sp>
        <p:nvSpPr>
          <p:cNvPr id="23" name="Text 21"/>
          <p:cNvSpPr/>
          <p:nvPr/>
        </p:nvSpPr>
        <p:spPr>
          <a:xfrm>
            <a:off x="555665" y="7255907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Consulta historial</a:t>
            </a:r>
            <a:endParaRPr lang="en-US" sz="1250" dirty="0"/>
          </a:p>
        </p:txBody>
      </p:sp>
      <p:sp>
        <p:nvSpPr>
          <p:cNvPr id="24" name="Text 22"/>
          <p:cNvSpPr/>
          <p:nvPr/>
        </p:nvSpPr>
        <p:spPr>
          <a:xfrm>
            <a:off x="7516416" y="4172307"/>
            <a:ext cx="2142292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Resultado esperado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7516416" y="4579025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80% de los usuarios registrados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logran </a:t>
            </a:r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usar la app sin dificultad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en su primer intento.</a:t>
            </a:r>
            <a:endParaRPr lang="en-US" sz="1250" dirty="0"/>
          </a:p>
        </p:txBody>
      </p:sp>
      <p:sp>
        <p:nvSpPr>
          <p:cNvPr id="26" name="Text 24"/>
          <p:cNvSpPr/>
          <p:nvPr/>
        </p:nvSpPr>
        <p:spPr>
          <a:xfrm>
            <a:off x="7516416" y="4888587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70% genera al menos una lista de compras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durante la primera semana de uso.</a:t>
            </a:r>
            <a:endParaRPr lang="en-US" sz="1250" dirty="0"/>
          </a:p>
        </p:txBody>
      </p:sp>
      <p:sp>
        <p:nvSpPr>
          <p:cNvPr id="27" name="Text 25"/>
          <p:cNvSpPr/>
          <p:nvPr/>
        </p:nvSpPr>
        <p:spPr>
          <a:xfrm>
            <a:off x="7516416" y="5198150"/>
            <a:ext cx="6565940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60% entrega retroalimentación inicial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sobre la experiencia (encuestas o feedback en la app).</a:t>
            </a:r>
            <a:endParaRPr lang="en-US" sz="1250" dirty="0"/>
          </a:p>
        </p:txBody>
      </p:sp>
      <p:sp>
        <p:nvSpPr>
          <p:cNvPr id="28" name="Text 26"/>
          <p:cNvSpPr/>
          <p:nvPr/>
        </p:nvSpPr>
        <p:spPr>
          <a:xfrm>
            <a:off x="7516416" y="5865019"/>
            <a:ext cx="198453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Métricas</a:t>
            </a:r>
            <a:endParaRPr lang="en-US" sz="1550" dirty="0"/>
          </a:p>
        </p:txBody>
      </p:sp>
      <p:sp>
        <p:nvSpPr>
          <p:cNvPr id="29" name="Text 27"/>
          <p:cNvSpPr/>
          <p:nvPr/>
        </p:nvSpPr>
        <p:spPr>
          <a:xfrm>
            <a:off x="7516416" y="6271736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500 descargas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en el primer mes.</a:t>
            </a:r>
            <a:endParaRPr lang="en-US" sz="1250" dirty="0"/>
          </a:p>
        </p:txBody>
      </p:sp>
      <p:sp>
        <p:nvSpPr>
          <p:cNvPr id="30" name="Text 28"/>
          <p:cNvSpPr/>
          <p:nvPr/>
        </p:nvSpPr>
        <p:spPr>
          <a:xfrm>
            <a:off x="7516416" y="6581299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&gt;70% usuarios registrados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que completen una lista de compras.</a:t>
            </a:r>
            <a:endParaRPr lang="en-US" sz="1250" dirty="0"/>
          </a:p>
        </p:txBody>
      </p:sp>
      <p:sp>
        <p:nvSpPr>
          <p:cNvPr id="31" name="Text 29"/>
          <p:cNvSpPr/>
          <p:nvPr/>
        </p:nvSpPr>
        <p:spPr>
          <a:xfrm>
            <a:off x="7516416" y="6890861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Nivel de satisfacción ≥ 75%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en encuestas.</a:t>
            </a:r>
            <a:endParaRPr lang="en-US" sz="1250" dirty="0"/>
          </a:p>
        </p:txBody>
      </p:sp>
      <p:sp>
        <p:nvSpPr>
          <p:cNvPr id="32" name="Text 30"/>
          <p:cNvSpPr/>
          <p:nvPr/>
        </p:nvSpPr>
        <p:spPr>
          <a:xfrm>
            <a:off x="7516416" y="7200424"/>
            <a:ext cx="656594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Uso recurrente ≥ 50%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durante el primer mes.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Secuenciador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Mono Light" pitchFamily="34" charset="0"/>
                <a:ea typeface="Fira Mono Light" pitchFamily="34" charset="-122"/>
                <a:cs typeface="Fira Mon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4196358" cy="30480"/>
          </a:xfrm>
          <a:prstGeom prst="rect">
            <a:avLst/>
          </a:prstGeom>
          <a:solidFill>
            <a:srgbClr val="FF6BD8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Onda 1 (MVP)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Registro básico, historial de compras, modo accesible.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Mono Light" pitchFamily="34" charset="0"/>
                <a:ea typeface="Fira Mono Light" pitchFamily="34" charset="-122"/>
                <a:cs typeface="Fira Mon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40593"/>
            <a:ext cx="4196358" cy="30480"/>
          </a:xfrm>
          <a:prstGeom prst="rect">
            <a:avLst/>
          </a:prstGeom>
          <a:solidFill>
            <a:srgbClr val="FF6BD8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014901"/>
            <a:ext cx="3230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Onda 2 (INCREMENTO)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531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Lista de compras, notificación de producto agotado, filtros de búsqueda.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Mono Light" pitchFamily="34" charset="0"/>
                <a:ea typeface="Fira Mono Light" pitchFamily="34" charset="-122"/>
                <a:cs typeface="Fira Mon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40593"/>
            <a:ext cx="4196358" cy="30480"/>
          </a:xfrm>
          <a:prstGeom prst="rect">
            <a:avLst/>
          </a:prstGeom>
          <a:solidFill>
            <a:srgbClr val="FF6BD8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014901"/>
            <a:ext cx="3230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Onda 3 (INCREMENTO)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Modo accesible, módulo de notificaciones personalizadas, Ranking de negocios más económicos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Mono Light" pitchFamily="34" charset="0"/>
                <a:ea typeface="Fira Mono Light" pitchFamily="34" charset="-122"/>
                <a:cs typeface="Fira Mon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FF6BD8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3230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Onda 4 (INCREMENTO)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Comparador de marcas, notificación de descuentos, ahorro mensual acumulado.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Mono Light" pitchFamily="34" charset="0"/>
                <a:ea typeface="Fira Mono Light" pitchFamily="34" charset="-122"/>
                <a:cs typeface="Fira Mon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FF6BD8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2305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Onda 5 (INCREMENTO)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Estadísticas de gasto del usuario, clasificación de productos básicos, Ranking de productos mas comprados 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2236" y="583168"/>
            <a:ext cx="6362343" cy="662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Roadmap del producto</a:t>
            </a:r>
            <a:endParaRPr lang="en-US" sz="4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2236" y="1670090"/>
            <a:ext cx="13145929" cy="644366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36583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Muchas Gracias Por Su Atención</a:t>
            </a:r>
            <a:endParaRPr lang="en-US" sz="6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2025-09-09T00:06:12Z</dcterms:created>
  <dcterms:modified xsi:type="dcterms:W3CDTF">2025-09-09T00:06:12Z</dcterms:modified>
</cp:coreProperties>
</file>